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embeddedFontLst>
    <p:embeddedFont>
      <p:font typeface="IBM Plex Sans"/>
      <p:regular r:id="rId63"/>
      <p:bold r:id="rId64"/>
      <p:italic r:id="rId65"/>
      <p:boldItalic r:id="rId66"/>
    </p:embeddedFont>
    <p:embeddedFont>
      <p:font typeface="IBM Plex Sans Light"/>
      <p:regular r:id="rId67"/>
      <p:bold r:id="rId68"/>
      <p:italic r:id="rId69"/>
      <p:boldItalic r:id="rId70"/>
    </p:embeddedFont>
    <p:embeddedFont>
      <p:font typeface="Roboto"/>
      <p:regular r:id="rId71"/>
      <p:bold r:id="rId72"/>
      <p:italic r:id="rId73"/>
      <p:boldItalic r:id="rId74"/>
    </p:embeddedFont>
    <p:embeddedFont>
      <p:font typeface="IBM Plex Sans SemiBold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A733E63-BCF5-4CBB-B9F9-3D8107901C73}">
  <a:tblStyle styleId="{CA733E63-BCF5-4CBB-B9F9-3D8107901C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italic.fntdata"/><Relationship Id="rId72" Type="http://schemas.openxmlformats.org/officeDocument/2006/relationships/font" Target="fonts/Roboto-bold.fntdata"/><Relationship Id="rId31" Type="http://schemas.openxmlformats.org/officeDocument/2006/relationships/slide" Target="slides/slide26.xml"/><Relationship Id="rId75" Type="http://schemas.openxmlformats.org/officeDocument/2006/relationships/font" Target="fonts/IBMPlexSansSemiBold-regular.fntdata"/><Relationship Id="rId30" Type="http://schemas.openxmlformats.org/officeDocument/2006/relationships/slide" Target="slides/slide25.xml"/><Relationship Id="rId74" Type="http://schemas.openxmlformats.org/officeDocument/2006/relationships/font" Target="fonts/Roboto-boldItalic.fntdata"/><Relationship Id="rId33" Type="http://schemas.openxmlformats.org/officeDocument/2006/relationships/slide" Target="slides/slide28.xml"/><Relationship Id="rId77" Type="http://schemas.openxmlformats.org/officeDocument/2006/relationships/font" Target="fonts/IBMPlexSansSemiBold-italic.fntdata"/><Relationship Id="rId32" Type="http://schemas.openxmlformats.org/officeDocument/2006/relationships/slide" Target="slides/slide27.xml"/><Relationship Id="rId76" Type="http://schemas.openxmlformats.org/officeDocument/2006/relationships/font" Target="fonts/IBMPlexSansSemiBold-bold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font" Target="fonts/IBMPlexSansSemiBold-boldItalic.fntdata"/><Relationship Id="rId71" Type="http://schemas.openxmlformats.org/officeDocument/2006/relationships/font" Target="fonts/Roboto-regular.fntdata"/><Relationship Id="rId70" Type="http://schemas.openxmlformats.org/officeDocument/2006/relationships/font" Target="fonts/IBMPlexSansLight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IBMPlexSans-bold.fntdata"/><Relationship Id="rId63" Type="http://schemas.openxmlformats.org/officeDocument/2006/relationships/font" Target="fonts/IBMPlexSans-regular.fntdata"/><Relationship Id="rId22" Type="http://schemas.openxmlformats.org/officeDocument/2006/relationships/slide" Target="slides/slide17.xml"/><Relationship Id="rId66" Type="http://schemas.openxmlformats.org/officeDocument/2006/relationships/font" Target="fonts/IBMPlexSans-boldItalic.fntdata"/><Relationship Id="rId21" Type="http://schemas.openxmlformats.org/officeDocument/2006/relationships/slide" Target="slides/slide16.xml"/><Relationship Id="rId65" Type="http://schemas.openxmlformats.org/officeDocument/2006/relationships/font" Target="fonts/IBMPlexSans-italic.fntdata"/><Relationship Id="rId24" Type="http://schemas.openxmlformats.org/officeDocument/2006/relationships/slide" Target="slides/slide19.xml"/><Relationship Id="rId68" Type="http://schemas.openxmlformats.org/officeDocument/2006/relationships/font" Target="fonts/IBMPlexSansLight-bold.fntdata"/><Relationship Id="rId23" Type="http://schemas.openxmlformats.org/officeDocument/2006/relationships/slide" Target="slides/slide18.xml"/><Relationship Id="rId67" Type="http://schemas.openxmlformats.org/officeDocument/2006/relationships/font" Target="fonts/IBMPlexSansLight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IBMPlexSansLight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1500"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Развёртывание программного обеспечения</a:t>
            </a:r>
            <a:r>
              <a:rPr lang="en-US" sz="1500"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(Развёртывание ПО, англ. </a:t>
            </a:r>
            <a:r>
              <a:rPr i="1" lang="en-US" sz="1500"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Software deployment</a:t>
            </a:r>
            <a:r>
              <a:rPr lang="en-US" sz="1500"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) — это все действия, которые делают программную систему готовой к использованию. Данный процесс является частью жизненного цикла программного обеспечения. (Wikipedia)</a:t>
            </a:r>
            <a:endParaRPr sz="1500"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" name="Google Shape;6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6be1fdd2c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126be1fdd2c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6be1fdd2c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6be1fdd2c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26be1fdd2c_0_1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6be1fdd2c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126be1fdd2c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1ec95e6a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1ec95e6a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d1ec95e6a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6be1fdd2c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6be1fdd2c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26be1fdd2c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6be1fdd2c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6be1fdd2c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26be1fdd2c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6be1fdd2c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6be1fdd2c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26be1fdd2c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6be1fdd2c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6be1fdd2c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26be1fdd2c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6be1fdd2c_0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6be1fdd2c_0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26be1fdd2c_0_2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6be1fdd2c_0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6be1fdd2c_0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26be1fdd2c_0_2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7e16829a5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7e16829a5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127e16829a5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6be1fdd2c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6be1fdd2c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26be1fdd2c_0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6be1fdd2c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126be1fdd2c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6be1fdd2c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6be1fdd2c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26be1fdd2c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6be1fdd2c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6be1fdd2c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26be1fdd2c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6be1fdd2c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6be1fdd2c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26be1fdd2c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6be1fdd2c_0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6be1fdd2c_0_2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26be1fdd2c_0_2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6be1fdd2c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6be1fdd2c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26be1fdd2c_0_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6be1fdd2c_0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6be1fdd2c_0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26be1fdd2c_0_2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6be1fdd2c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g126be1fdd2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6be1fdd2c_0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6be1fdd2c_0_3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26be1fdd2c_0_3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6be1fdd2c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6be1fdd2c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1500"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Развёртывание программного обеспечения</a:t>
            </a:r>
            <a:r>
              <a:rPr lang="en-US" sz="1500"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(Развёртывание ПО, англ. </a:t>
            </a:r>
            <a:r>
              <a:rPr i="1" lang="en-US" sz="1500"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Software deployment</a:t>
            </a:r>
            <a:r>
              <a:rPr lang="en-US" sz="1500"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) — это все действия, которые делают программную систему готовой к использованию. Данный процесс является частью жизненного цикла программного обеспечения. (Wikipedia)</a:t>
            </a:r>
            <a:endParaRPr/>
          </a:p>
        </p:txBody>
      </p:sp>
      <p:sp>
        <p:nvSpPr>
          <p:cNvPr id="79" name="Google Shape;79;g126be1fdd2c_0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6be1fdd2c_0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6be1fdd2c_0_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26be1fdd2c_0_3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6be1fdd2c_0_3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26be1fdd2c_0_3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26be1fdd2c_0_3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6be1fdd2c_0_3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6be1fdd2c_0_3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26be1fdd2c_0_3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6be1fdd2c_0_5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26be1fdd2c_0_5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126be1fdd2c_0_5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6be1fdd2c_0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26be1fdd2c_0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26be1fdd2c_0_2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6be1fdd2c_0_2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26be1fdd2c_0_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26be1fdd2c_0_2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6be1fdd2c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126be1fdd2c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6be1fdd2c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g126be1fdd2c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6be1fdd2c_0_3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26be1fdd2c_0_3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26be1fdd2c_0_3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6be1fdd2c_0_3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6be1fdd2c_0_3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26be1fdd2c_0_3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6be1fdd2c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6be1fdd2c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126be1fdd2c_0_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6be1fdd2c_0_3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6be1fdd2c_0_3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26be1fdd2c_0_3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6be1fdd2c_0_3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6be1fdd2c_0_3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26be1fdd2c_0_3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6be1fdd2c_0_5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6be1fdd2c_0_5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26be1fdd2c_0_5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6be1fdd2c_0_3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6be1fdd2c_0_3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26be1fdd2c_0_3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6be1fdd2c_0_3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6be1fdd2c_0_3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126be1fdd2c_0_3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6be1fdd2c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126be1fdd2c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6be1fdd2c_0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26be1fdd2c_0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126be1fdd2c_0_4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6be1fdd2c_0_4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26be1fdd2c_0_4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126be1fdd2c_0_4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95648e481b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95648e481b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95648e481b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6be1fdd2c_0_4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6be1fdd2c_0_4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126be1fdd2c_0_4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be1fdd2c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6be1fdd2c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126be1fdd2c_0_1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26be1fdd2c_0_4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26be1fdd2c_0_4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126be1fdd2c_0_4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7e16829a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27e16829a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127e16829a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27e16829a5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27e16829a5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127e16829a5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27e16829a5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27e16829a5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127e16829a5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7e16829a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27e16829a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127e16829a5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27e16829a5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27e16829a5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127e16829a5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6be1fdd2c_0_5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26be1fdd2c_0_5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126be1fdd2c_0_5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6" name="Google Shape;57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7e16829a5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7e16829a5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27e16829a5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7e16829a5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7e16829a5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127e16829a5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7e16829a5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7e16829a5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27e16829a5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6be1fdd2c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126be1fdd2c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- First Slide">
  <p:cSld name="Титульны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915440" y="2159989"/>
            <a:ext cx="65412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SemiBold"/>
              <a:buNone/>
              <a:defRPr b="1" sz="50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915440" y="4197739"/>
            <a:ext cx="50136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None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None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None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None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None/>
              <a:defRPr sz="18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" name="Google Shape;19;p2"/>
          <p:cNvSpPr/>
          <p:nvPr/>
        </p:nvSpPr>
        <p:spPr>
          <a:xfrm>
            <a:off x="671675" y="1072875"/>
            <a:ext cx="3669300" cy="996300"/>
          </a:xfrm>
          <a:prstGeom prst="rect">
            <a:avLst/>
          </a:prstGeom>
          <a:solidFill>
            <a:srgbClr val="62BB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2-Column Text Slide">
  <p:cSld name="Слайд на 2 колонки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262284" y="1115984"/>
            <a:ext cx="4145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8" name="Google Shape;58;p11"/>
          <p:cNvSpPr txBox="1"/>
          <p:nvPr>
            <p:ph idx="2" type="body"/>
          </p:nvPr>
        </p:nvSpPr>
        <p:spPr>
          <a:xfrm>
            <a:off x="262284" y="1624888"/>
            <a:ext cx="4145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&gt;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&gt;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&gt;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&gt;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&gt;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&gt;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&gt;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&gt;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&gt;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3" type="body"/>
          </p:nvPr>
        </p:nvSpPr>
        <p:spPr>
          <a:xfrm>
            <a:off x="4670108" y="1115982"/>
            <a:ext cx="4145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0" name="Google Shape;60;p11"/>
          <p:cNvSpPr txBox="1"/>
          <p:nvPr>
            <p:ph idx="4" type="body"/>
          </p:nvPr>
        </p:nvSpPr>
        <p:spPr>
          <a:xfrm>
            <a:off x="4670108" y="1624888"/>
            <a:ext cx="4145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&gt;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&gt;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&gt;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&gt;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&gt;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&gt;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&gt;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&gt;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&gt;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New Section">
  <p:cSld name="Заголовок раздела">
    <p:bg>
      <p:bgPr>
        <a:solidFill>
          <a:srgbClr val="139ED9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628650" y="18389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SemiBold"/>
              <a:buNone/>
              <a:defRPr b="1"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139ED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139ED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139ED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139ED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139ED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139ED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139ED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139ED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139ED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1-Column Text Slide">
  <p:cSld name="1-column text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262284" y="1115984"/>
            <a:ext cx="8565600" cy="29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&gt;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&gt;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&gt;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&gt;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itle and Body">
  <p:cSld name="Пустой слайд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type="title"/>
          </p:nvPr>
        </p:nvSpPr>
        <p:spPr>
          <a:xfrm>
            <a:off x="274320" y="256032"/>
            <a:ext cx="7772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74325" y="914400"/>
            <a:ext cx="85953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74650" lvl="0" marL="457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300"/>
              <a:buFont typeface="IBM Plex Sans"/>
              <a:buChar char="&gt;"/>
              <a:defRPr sz="2300"/>
            </a:lvl1pPr>
            <a:lvl2pPr indent="-3746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300"/>
              <a:buFont typeface="IBM Plex Sans"/>
              <a:buChar char="&gt;"/>
              <a:defRPr sz="2300"/>
            </a:lvl2pPr>
            <a:lvl3pPr indent="-3746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300"/>
              <a:buFont typeface="IBM Plex Sans"/>
              <a:buChar char="&gt;"/>
              <a:defRPr sz="2300"/>
            </a:lvl3pPr>
            <a:lvl4pPr indent="-3746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300"/>
              <a:buFont typeface="IBM Plex Sans"/>
              <a:buChar char="&gt;"/>
              <a:defRPr sz="2300"/>
            </a:lvl4pPr>
            <a:lvl5pPr indent="-3746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300"/>
              <a:buFont typeface="IBM Plex Sans"/>
              <a:buChar char="&gt;"/>
              <a:defRPr sz="2300"/>
            </a:lvl5pPr>
            <a:lvl6pPr indent="-3746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300"/>
              <a:buFont typeface="IBM Plex Sans"/>
              <a:buChar char="&gt;"/>
              <a:defRPr sz="2300"/>
            </a:lvl6pPr>
            <a:lvl7pPr indent="-3746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300"/>
              <a:buFont typeface="IBM Plex Sans"/>
              <a:buChar char="&gt;"/>
              <a:defRPr sz="2300"/>
            </a:lvl7pPr>
            <a:lvl8pPr indent="-3746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300"/>
              <a:buFont typeface="IBM Plex Sans"/>
              <a:buChar char="&gt;"/>
              <a:defRPr sz="2300"/>
            </a:lvl8pPr>
            <a:lvl9pPr indent="-3746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300"/>
              <a:buFont typeface="IBM Plex Sans"/>
              <a:buChar char="&gt;"/>
              <a:defRPr sz="23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Final - Thank You Slide">
  <p:cSld name="Финальный слайд">
    <p:bg>
      <p:bgPr>
        <a:solidFill>
          <a:srgbClr val="62BB47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ctrTitle"/>
          </p:nvPr>
        </p:nvSpPr>
        <p:spPr>
          <a:xfrm>
            <a:off x="1301462" y="2159989"/>
            <a:ext cx="6541200" cy="1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SemiBold"/>
              <a:buNone/>
              <a:defRPr b="1" sz="50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Image Slide">
  <p:cSld name="Image slid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7"/>
          <p:cNvSpPr/>
          <p:nvPr>
            <p:ph idx="2" type="pic"/>
          </p:nvPr>
        </p:nvSpPr>
        <p:spPr>
          <a:xfrm>
            <a:off x="0" y="0"/>
            <a:ext cx="9144000" cy="46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Empty Slide">
  <p:cSld name="Empty sli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Empty">
  <p:cSld name="Слайд с картинкой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9"/>
          <p:cNvSpPr/>
          <p:nvPr>
            <p:ph idx="2" type="pic"/>
          </p:nvPr>
        </p:nvSpPr>
        <p:spPr>
          <a:xfrm>
            <a:off x="0" y="0"/>
            <a:ext cx="9144000" cy="46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New Section Content">
  <p:cSld name="Слайд с текстом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484121" y="1045277"/>
            <a:ext cx="60114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&gt;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&gt;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&gt;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&gt;"/>
              <a:defRPr/>
            </a:lvl9pPr>
          </a:lstStyle>
          <a:p/>
        </p:txBody>
      </p:sp>
      <p:pic>
        <p:nvPicPr>
          <p:cNvPr id="52" name="Google Shape;5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028" y="1618152"/>
            <a:ext cx="444086" cy="1916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274320" y="228600"/>
            <a:ext cx="7772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"/>
              <a:buNone/>
              <a:defRPr b="1" i="0" sz="3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BM Plex Sans"/>
              <a:buNone/>
              <a:defRPr b="1" i="0" sz="3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BM Plex Sans"/>
              <a:buNone/>
              <a:defRPr b="1" i="0" sz="3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BM Plex Sans"/>
              <a:buNone/>
              <a:defRPr b="1" i="0" sz="3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BM Plex Sans"/>
              <a:buNone/>
              <a:defRPr b="1" i="0" sz="3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BM Plex Sans"/>
              <a:buNone/>
              <a:defRPr b="1" i="0" sz="3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BM Plex Sans"/>
              <a:buNone/>
              <a:defRPr b="1" i="0" sz="3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BM Plex Sans"/>
              <a:buNone/>
              <a:defRPr b="1" i="0" sz="3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IBM Plex Sans"/>
              <a:buNone/>
              <a:defRPr b="1" i="0" sz="3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74320" y="914400"/>
            <a:ext cx="85953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IBM Plex Sans"/>
              <a:buChar char="&gt;"/>
              <a:defRPr b="0" i="0" sz="2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IBM Plex Sans"/>
              <a:buChar char="&gt;"/>
              <a:defRPr b="0"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BM Plex Sans"/>
              <a:buChar char="&gt;"/>
              <a:defRPr b="0" i="0" sz="15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Sans"/>
              <a:buChar char="&gt;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Sans"/>
              <a:buChar char="&gt;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Sans"/>
              <a:buChar char="&gt;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Sans"/>
              <a:buChar char="&gt;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Sans"/>
              <a:buChar char="&gt;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BM Plex Sans"/>
              <a:buChar char="&gt;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0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ctrTitle"/>
          </p:nvPr>
        </p:nvSpPr>
        <p:spPr>
          <a:xfrm>
            <a:off x="915439" y="2159989"/>
            <a:ext cx="78927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IBM Plex Sans"/>
              <a:buNone/>
            </a:pPr>
            <a:r>
              <a:rPr b="0" lang="en-US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Kubernetes:</a:t>
            </a:r>
            <a:br>
              <a:rPr b="0" lang="en-US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lang="en-US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Deployment Strategies</a:t>
            </a:r>
            <a:endParaRPr b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" name="Google Shape;67;p12"/>
          <p:cNvSpPr txBox="1"/>
          <p:nvPr>
            <p:ph idx="1" type="body"/>
          </p:nvPr>
        </p:nvSpPr>
        <p:spPr>
          <a:xfrm>
            <a:off x="915440" y="4145198"/>
            <a:ext cx="50136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None/>
            </a:pPr>
            <a:r>
              <a:rPr lang="en-US" sz="2400"/>
              <a:t>May 5 2022</a:t>
            </a:r>
            <a:endParaRPr sz="24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Light"/>
              <a:buNone/>
            </a:pPr>
            <a:r>
              <a:t/>
            </a:r>
            <a:endParaRPr/>
          </a:p>
        </p:txBody>
      </p:sp>
      <p:pic>
        <p:nvPicPr>
          <p:cNvPr id="68" name="Google Shape;6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150" y="1179650"/>
            <a:ext cx="2595449" cy="5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628650" y="18389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"/>
              <a:buNone/>
            </a:pPr>
            <a:r>
              <a:rPr lang="en-US">
                <a:solidFill>
                  <a:srgbClr val="000000"/>
                </a:solidFill>
              </a:rPr>
              <a:t>Deployment in Kubernetes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Kubernetes: Deployment strategies</a:t>
            </a:r>
            <a:endParaRPr/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262284" y="1115984"/>
            <a:ext cx="8565600" cy="299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/>
              <a:t>Rolling Update</a:t>
            </a:r>
            <a:r>
              <a:rPr lang="en-US"/>
              <a:t>(aka </a:t>
            </a:r>
            <a:r>
              <a:rPr i="1" lang="en-US"/>
              <a:t>Ramped</a:t>
            </a:r>
            <a:r>
              <a:rPr lang="en-US"/>
              <a:t>) - </a:t>
            </a:r>
            <a:r>
              <a:rPr lang="en-US">
                <a:solidFill>
                  <a:srgbClr val="4A86E8"/>
                </a:solidFill>
              </a:rPr>
              <a:t>native</a:t>
            </a:r>
            <a:endParaRPr>
              <a:solidFill>
                <a:srgbClr val="4A86E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/>
              <a:t>Recreate</a:t>
            </a:r>
            <a:r>
              <a:rPr lang="en-US"/>
              <a:t> - </a:t>
            </a:r>
            <a:r>
              <a:rPr lang="en-US">
                <a:solidFill>
                  <a:srgbClr val="4A86E8"/>
                </a:solidFill>
              </a:rPr>
              <a:t>native</a:t>
            </a:r>
            <a:endParaRPr>
              <a:solidFill>
                <a:srgbClr val="4A86E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/>
              <a:t>Blue/Green </a:t>
            </a:r>
            <a:r>
              <a:rPr lang="en-US"/>
              <a:t>(aka </a:t>
            </a:r>
            <a:r>
              <a:rPr i="1" lang="en-US"/>
              <a:t>Red/Black</a:t>
            </a:r>
            <a:r>
              <a:rPr lang="en-US"/>
              <a:t>)</a:t>
            </a:r>
            <a:r>
              <a:rPr lang="en-US"/>
              <a:t> - </a:t>
            </a:r>
            <a:r>
              <a:rPr lang="en-US">
                <a:solidFill>
                  <a:srgbClr val="4A86E8"/>
                </a:solidFill>
              </a:rPr>
              <a:t>extra step needed</a:t>
            </a:r>
            <a:endParaRPr>
              <a:solidFill>
                <a:srgbClr val="4A86E8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b="1" lang="en-US"/>
              <a:t>Rainbow </a:t>
            </a:r>
            <a:r>
              <a:rPr lang="en-US"/>
              <a:t>-</a:t>
            </a:r>
            <a:r>
              <a:rPr b="1" lang="en-US"/>
              <a:t> </a:t>
            </a:r>
            <a:r>
              <a:rPr lang="en-US">
                <a:solidFill>
                  <a:srgbClr val="4A86E8"/>
                </a:solidFill>
              </a:rPr>
              <a:t>extra step needed</a:t>
            </a:r>
            <a:endParaRPr>
              <a:solidFill>
                <a:srgbClr val="4A86E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/>
              <a:t>Canary</a:t>
            </a:r>
            <a:r>
              <a:rPr lang="en-US"/>
              <a:t> - </a:t>
            </a:r>
            <a:r>
              <a:rPr lang="en-US">
                <a:solidFill>
                  <a:srgbClr val="4A86E8"/>
                </a:solidFill>
              </a:rPr>
              <a:t>extra step needed</a:t>
            </a:r>
            <a:endParaRPr>
              <a:solidFill>
                <a:srgbClr val="4A86E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/>
              <a:t>A/B Testing</a:t>
            </a:r>
            <a:r>
              <a:rPr lang="en-US"/>
              <a:t> - </a:t>
            </a:r>
            <a:r>
              <a:rPr lang="en-US">
                <a:solidFill>
                  <a:srgbClr val="4A86E8"/>
                </a:solidFill>
              </a:rPr>
              <a:t>require additional component</a:t>
            </a:r>
            <a:endParaRPr>
              <a:solidFill>
                <a:srgbClr val="4A86E8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628650" y="18389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"/>
              <a:buNone/>
            </a:pPr>
            <a:r>
              <a:rPr lang="en-US">
                <a:solidFill>
                  <a:srgbClr val="000000"/>
                </a:solidFill>
              </a:rPr>
              <a:t>Rolling Update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Rolling Update: init state</a:t>
            </a:r>
            <a:endParaRPr/>
          </a:p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975" y="733325"/>
            <a:ext cx="3590049" cy="387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Rolling Update: step 1</a:t>
            </a:r>
            <a:endParaRPr/>
          </a:p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438" y="759575"/>
            <a:ext cx="6707126" cy="387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Rolling Update: step 2</a:t>
            </a:r>
            <a:endParaRPr/>
          </a:p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975" y="759575"/>
            <a:ext cx="6664049" cy="38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Rolling Update: step 3</a:t>
            </a:r>
            <a:endParaRPr/>
          </a:p>
        </p:txBody>
      </p:sp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363" y="759575"/>
            <a:ext cx="6671274" cy="385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Rolling Update: new state</a:t>
            </a:r>
            <a:endParaRPr/>
          </a:p>
        </p:txBody>
      </p:sp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863" y="759575"/>
            <a:ext cx="3130275" cy="38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628650" y="1838920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Rolling Update Demo</a:t>
            </a:r>
            <a:endParaRPr/>
          </a:p>
        </p:txBody>
      </p:sp>
      <p:sp>
        <p:nvSpPr>
          <p:cNvPr id="198" name="Google Shape;198;p29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Rolling Update: Requests graph</a:t>
            </a:r>
            <a:endParaRPr/>
          </a:p>
        </p:txBody>
      </p:sp>
      <p:sp>
        <p:nvSpPr>
          <p:cNvPr id="205" name="Google Shape;205;p30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4542"/>
            <a:ext cx="8839204" cy="205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628650" y="1838920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objects of k8s </a:t>
            </a:r>
            <a:endParaRPr/>
          </a:p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Rolling Update</a:t>
            </a:r>
            <a:endParaRPr/>
          </a:p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262284" y="1115984"/>
            <a:ext cx="4145400" cy="399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Плюсы</a:t>
            </a:r>
            <a:endParaRPr/>
          </a:p>
        </p:txBody>
      </p:sp>
      <p:sp>
        <p:nvSpPr>
          <p:cNvPr id="215" name="Google Shape;215;p31"/>
          <p:cNvSpPr txBox="1"/>
          <p:nvPr>
            <p:ph idx="2" type="body"/>
          </p:nvPr>
        </p:nvSpPr>
        <p:spPr>
          <a:xfrm>
            <a:off x="262284" y="1624888"/>
            <a:ext cx="41454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• </a:t>
            </a:r>
            <a:r>
              <a:rPr lang="en-US"/>
              <a:t>легко использовать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версия медленно релизится по инстансам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удобно для приложений с отслеживанием состояния, которые могут выполнять текущую перебалансировку данных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 txBox="1"/>
          <p:nvPr>
            <p:ph idx="3" type="body"/>
          </p:nvPr>
        </p:nvSpPr>
        <p:spPr>
          <a:xfrm>
            <a:off x="4670108" y="1115982"/>
            <a:ext cx="4145400" cy="399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Минусы</a:t>
            </a:r>
            <a:endParaRPr/>
          </a:p>
        </p:txBody>
      </p:sp>
      <p:sp>
        <p:nvSpPr>
          <p:cNvPr id="217" name="Google Shape;217;p31"/>
          <p:cNvSpPr txBox="1"/>
          <p:nvPr>
            <p:ph idx="4" type="body"/>
          </p:nvPr>
        </p:nvSpPr>
        <p:spPr>
          <a:xfrm>
            <a:off x="4670108" y="1624888"/>
            <a:ext cx="41454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Rollout/rollback может занять некоторое время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нет контроля над трафиком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628650" y="18389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"/>
              <a:buNone/>
            </a:pPr>
            <a:r>
              <a:rPr lang="en-US">
                <a:solidFill>
                  <a:srgbClr val="000000"/>
                </a:solidFill>
              </a:rPr>
              <a:t>Recreate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Recreate</a:t>
            </a:r>
            <a:r>
              <a:rPr lang="en-US"/>
              <a:t>: init state</a:t>
            </a:r>
            <a:endParaRPr/>
          </a:p>
        </p:txBody>
      </p:sp>
      <p:sp>
        <p:nvSpPr>
          <p:cNvPr id="230" name="Google Shape;230;p33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975" y="733325"/>
            <a:ext cx="3590049" cy="387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Recreate: step 1</a:t>
            </a:r>
            <a:endParaRPr/>
          </a:p>
        </p:txBody>
      </p:sp>
      <p:sp>
        <p:nvSpPr>
          <p:cNvPr id="238" name="Google Shape;238;p34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7138" y="759575"/>
            <a:ext cx="3589724" cy="38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Recreate</a:t>
            </a:r>
            <a:r>
              <a:rPr lang="en-US"/>
              <a:t>: new state</a:t>
            </a:r>
            <a:endParaRPr/>
          </a:p>
        </p:txBody>
      </p:sp>
      <p:sp>
        <p:nvSpPr>
          <p:cNvPr id="246" name="Google Shape;246;p35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863" y="759575"/>
            <a:ext cx="3130275" cy="38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628650" y="1838920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Recreate </a:t>
            </a:r>
            <a:r>
              <a:rPr lang="en-US"/>
              <a:t>Demo</a:t>
            </a:r>
            <a:endParaRPr/>
          </a:p>
        </p:txBody>
      </p:sp>
      <p:sp>
        <p:nvSpPr>
          <p:cNvPr id="254" name="Google Shape;254;p36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Recreate</a:t>
            </a:r>
            <a:r>
              <a:rPr lang="en-US"/>
              <a:t>: Requests graph</a:t>
            </a:r>
            <a:endParaRPr/>
          </a:p>
        </p:txBody>
      </p:sp>
      <p:sp>
        <p:nvSpPr>
          <p:cNvPr id="261" name="Google Shape;261;p37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6704"/>
            <a:ext cx="8839204" cy="2050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 strategy: Recreate</a:t>
            </a:r>
            <a:endParaRPr/>
          </a:p>
        </p:txBody>
      </p:sp>
      <p:sp>
        <p:nvSpPr>
          <p:cNvPr id="269" name="Google Shape;269;p38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38"/>
          <p:cNvSpPr txBox="1"/>
          <p:nvPr>
            <p:ph idx="1" type="body"/>
          </p:nvPr>
        </p:nvSpPr>
        <p:spPr>
          <a:xfrm>
            <a:off x="262284" y="1115984"/>
            <a:ext cx="4145400" cy="399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Плюсы:</a:t>
            </a:r>
            <a:endParaRPr/>
          </a:p>
        </p:txBody>
      </p:sp>
      <p:sp>
        <p:nvSpPr>
          <p:cNvPr id="271" name="Google Shape;271;p38"/>
          <p:cNvSpPr txBox="1"/>
          <p:nvPr>
            <p:ph idx="2" type="body"/>
          </p:nvPr>
        </p:nvSpPr>
        <p:spPr>
          <a:xfrm>
            <a:off x="262284" y="1624888"/>
            <a:ext cx="41454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 легко настроить</a:t>
            </a:r>
            <a:endParaRPr sz="13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8"/>
          <p:cNvSpPr txBox="1"/>
          <p:nvPr>
            <p:ph idx="3" type="body"/>
          </p:nvPr>
        </p:nvSpPr>
        <p:spPr>
          <a:xfrm>
            <a:off x="4670108" y="1115982"/>
            <a:ext cx="4145400" cy="399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Минусы:</a:t>
            </a:r>
            <a:endParaRPr/>
          </a:p>
        </p:txBody>
      </p:sp>
      <p:sp>
        <p:nvSpPr>
          <p:cNvPr id="273" name="Google Shape;273;p38"/>
          <p:cNvSpPr txBox="1"/>
          <p:nvPr>
            <p:ph idx="4" type="body"/>
          </p:nvPr>
        </p:nvSpPr>
        <p:spPr>
          <a:xfrm>
            <a:off x="4670108" y="1624888"/>
            <a:ext cx="41454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большое влияние на пользователя: время простоя, которое зависит как от продолжительности завершения работы, так и от затраченного времени загрузк</a:t>
            </a:r>
            <a:r>
              <a:rPr lang="en-US"/>
              <a:t>и </a:t>
            </a:r>
            <a:r>
              <a:rPr lang="en-US"/>
              <a:t>приложения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type="title"/>
          </p:nvPr>
        </p:nvSpPr>
        <p:spPr>
          <a:xfrm>
            <a:off x="628650" y="18389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"/>
              <a:buNone/>
            </a:pPr>
            <a:r>
              <a:rPr lang="en-US">
                <a:solidFill>
                  <a:srgbClr val="000000"/>
                </a:solidFill>
              </a:rPr>
              <a:t>Blue/Green Deployment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Blue/Green Deployment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7" name="Google Shape;2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337" y="759575"/>
            <a:ext cx="3563475" cy="38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concepts: Pod</a:t>
            </a:r>
            <a:endParaRPr/>
          </a:p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262284" y="1115984"/>
            <a:ext cx="8565600" cy="299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2000"/>
              <a:t>Pod</a:t>
            </a:r>
            <a:r>
              <a:rPr lang="en-US" sz="2000"/>
              <a:t> (Модуль)— это объект Kubernetes, который представляет группу из одного или нескольких контейнеров. Мы будем называть его pod-оболочкой.</a:t>
            </a:r>
            <a:endParaRPr sz="2000"/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024" y="2061102"/>
            <a:ext cx="4217452" cy="243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Blue/Green Deployment</a:t>
            </a:r>
            <a:endParaRPr/>
          </a:p>
        </p:txBody>
      </p:sp>
      <p:sp>
        <p:nvSpPr>
          <p:cNvPr id="294" name="Google Shape;294;p41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113" y="759575"/>
            <a:ext cx="6473774" cy="386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Blue/Green Deployment</a:t>
            </a:r>
            <a:endParaRPr/>
          </a:p>
        </p:txBody>
      </p:sp>
      <p:sp>
        <p:nvSpPr>
          <p:cNvPr id="302" name="Google Shape;302;p42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350" y="759575"/>
            <a:ext cx="6421300" cy="388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Blue/Green Deployment</a:t>
            </a:r>
            <a:endParaRPr/>
          </a:p>
        </p:txBody>
      </p:sp>
      <p:sp>
        <p:nvSpPr>
          <p:cNvPr id="310" name="Google Shape;310;p43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1" name="Google Shape;3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225" y="733325"/>
            <a:ext cx="3141000" cy="3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title"/>
          </p:nvPr>
        </p:nvSpPr>
        <p:spPr>
          <a:xfrm>
            <a:off x="628650" y="1838920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Blue/Green</a:t>
            </a:r>
            <a:r>
              <a:rPr lang="en-US"/>
              <a:t> Demo</a:t>
            </a:r>
            <a:endParaRPr/>
          </a:p>
        </p:txBody>
      </p:sp>
      <p:sp>
        <p:nvSpPr>
          <p:cNvPr id="318" name="Google Shape;318;p44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Blue/Green: Requests graph</a:t>
            </a:r>
            <a:endParaRPr/>
          </a:p>
        </p:txBody>
      </p:sp>
      <p:sp>
        <p:nvSpPr>
          <p:cNvPr id="325" name="Google Shape;325;p45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4542"/>
            <a:ext cx="8839204" cy="205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Blue/Green Deployment</a:t>
            </a:r>
            <a:endParaRPr/>
          </a:p>
        </p:txBody>
      </p:sp>
      <p:sp>
        <p:nvSpPr>
          <p:cNvPr id="333" name="Google Shape;333;p46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46"/>
          <p:cNvSpPr txBox="1"/>
          <p:nvPr>
            <p:ph idx="1" type="body"/>
          </p:nvPr>
        </p:nvSpPr>
        <p:spPr>
          <a:xfrm>
            <a:off x="262284" y="1115984"/>
            <a:ext cx="4145400" cy="399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Плюсы</a:t>
            </a:r>
            <a:endParaRPr/>
          </a:p>
        </p:txBody>
      </p:sp>
      <p:sp>
        <p:nvSpPr>
          <p:cNvPr id="335" name="Google Shape;335;p46"/>
          <p:cNvSpPr txBox="1"/>
          <p:nvPr>
            <p:ph idx="2" type="body"/>
          </p:nvPr>
        </p:nvSpPr>
        <p:spPr>
          <a:xfrm>
            <a:off x="262284" y="1624888"/>
            <a:ext cx="41454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мгновенный rollout/rollback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хорошо подходит для внешнего интерфейса, который загружает версионные активы с того же сервера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грязный способ исправить ад зависимостей приложений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6"/>
          <p:cNvSpPr txBox="1"/>
          <p:nvPr>
            <p:ph idx="3" type="body"/>
          </p:nvPr>
        </p:nvSpPr>
        <p:spPr>
          <a:xfrm>
            <a:off x="4670108" y="1115982"/>
            <a:ext cx="4145400" cy="399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Минусы</a:t>
            </a:r>
            <a:endParaRPr/>
          </a:p>
        </p:txBody>
      </p:sp>
      <p:sp>
        <p:nvSpPr>
          <p:cNvPr id="337" name="Google Shape;337;p46"/>
          <p:cNvSpPr txBox="1"/>
          <p:nvPr>
            <p:ph idx="4" type="body"/>
          </p:nvPr>
        </p:nvSpPr>
        <p:spPr>
          <a:xfrm>
            <a:off x="4670108" y="1624888"/>
            <a:ext cx="41454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дорого, так как требует вдвое больше ресурсов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Перед релизом необходимо провести надлежащее тестирование всей платформы.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/>
          <p:nvPr>
            <p:ph type="title"/>
          </p:nvPr>
        </p:nvSpPr>
        <p:spPr>
          <a:xfrm>
            <a:off x="628650" y="18389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"/>
              <a:buNone/>
            </a:pPr>
            <a:r>
              <a:rPr lang="en-US">
                <a:solidFill>
                  <a:srgbClr val="000000"/>
                </a:solidFill>
              </a:rPr>
              <a:t>Rainbow</a:t>
            </a:r>
            <a:r>
              <a:rPr lang="en-US">
                <a:solidFill>
                  <a:srgbClr val="000000"/>
                </a:solidFill>
              </a:rPr>
              <a:t> Deployment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3" name="Google Shape;343;p47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/>
          <p:nvPr>
            <p:ph type="title"/>
          </p:nvPr>
        </p:nvSpPr>
        <p:spPr>
          <a:xfrm>
            <a:off x="628650" y="18389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"/>
              <a:buNone/>
            </a:pPr>
            <a:r>
              <a:rPr lang="en-US">
                <a:solidFill>
                  <a:srgbClr val="000000"/>
                </a:solidFill>
              </a:rPr>
              <a:t>Canary Deployment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9" name="Google Shape;349;p48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Deployment</a:t>
            </a:r>
            <a:endParaRPr/>
          </a:p>
        </p:txBody>
      </p:sp>
      <p:sp>
        <p:nvSpPr>
          <p:cNvPr id="356" name="Google Shape;356;p49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7" name="Google Shape;3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288" y="759575"/>
            <a:ext cx="3560875" cy="38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Deployment</a:t>
            </a:r>
            <a:endParaRPr/>
          </a:p>
        </p:txBody>
      </p:sp>
      <p:sp>
        <p:nvSpPr>
          <p:cNvPr id="364" name="Google Shape;364;p50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5" name="Google Shape;36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200" y="726775"/>
            <a:ext cx="3921601" cy="386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Basic concepts: ReplicaSet</a:t>
            </a:r>
            <a:endParaRPr/>
          </a:p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262284" y="1115984"/>
            <a:ext cx="8565600" cy="299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/>
              <a:t>ReplicaSet</a:t>
            </a:r>
            <a:r>
              <a:rPr lang="en-US" sz="1900"/>
              <a:t> — это процесс, основная цель которого, </a:t>
            </a:r>
            <a:r>
              <a:rPr lang="en-US" sz="1900"/>
              <a:t>поддерживать стабильный набор Pod-ов реплик, работающих в любой момент времени. Таким образом, он часто используется, чтобы гарантировать доступность определенного количества идентичных Pod-ов.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299" y="2535225"/>
            <a:ext cx="3945399" cy="20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Deployment</a:t>
            </a:r>
            <a:endParaRPr/>
          </a:p>
        </p:txBody>
      </p:sp>
      <p:sp>
        <p:nvSpPr>
          <p:cNvPr id="372" name="Google Shape;372;p51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3" name="Google Shape;3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150" y="759575"/>
            <a:ext cx="4047150" cy="387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Deployment</a:t>
            </a:r>
            <a:endParaRPr/>
          </a:p>
        </p:txBody>
      </p:sp>
      <p:sp>
        <p:nvSpPr>
          <p:cNvPr id="380" name="Google Shape;380;p52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1" name="Google Shape;3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788" y="759575"/>
            <a:ext cx="3127876" cy="384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 txBox="1"/>
          <p:nvPr>
            <p:ph type="title"/>
          </p:nvPr>
        </p:nvSpPr>
        <p:spPr>
          <a:xfrm>
            <a:off x="628650" y="1838920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</a:t>
            </a:r>
            <a:r>
              <a:rPr lang="en-US"/>
              <a:t> Demo</a:t>
            </a:r>
            <a:endParaRPr/>
          </a:p>
        </p:txBody>
      </p:sp>
      <p:sp>
        <p:nvSpPr>
          <p:cNvPr id="388" name="Google Shape;388;p53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Canary: Requests graph </a:t>
            </a:r>
            <a:endParaRPr/>
          </a:p>
        </p:txBody>
      </p:sp>
      <p:sp>
        <p:nvSpPr>
          <p:cNvPr id="395" name="Google Shape;395;p54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6" name="Google Shape;39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0229"/>
            <a:ext cx="8839204" cy="2063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5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</a:t>
            </a:r>
            <a:endParaRPr/>
          </a:p>
        </p:txBody>
      </p:sp>
      <p:sp>
        <p:nvSpPr>
          <p:cNvPr id="403" name="Google Shape;403;p55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" name="Google Shape;404;p55"/>
          <p:cNvSpPr txBox="1"/>
          <p:nvPr>
            <p:ph idx="1" type="body"/>
          </p:nvPr>
        </p:nvSpPr>
        <p:spPr>
          <a:xfrm>
            <a:off x="262284" y="1115984"/>
            <a:ext cx="4145400" cy="399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Плюсы</a:t>
            </a:r>
            <a:endParaRPr/>
          </a:p>
        </p:txBody>
      </p:sp>
      <p:sp>
        <p:nvSpPr>
          <p:cNvPr id="405" name="Google Shape;405;p55"/>
          <p:cNvSpPr txBox="1"/>
          <p:nvPr>
            <p:ph idx="2" type="body"/>
          </p:nvPr>
        </p:nvSpPr>
        <p:spPr>
          <a:xfrm>
            <a:off x="262284" y="1624888"/>
            <a:ext cx="41454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релиз происходит для части пользователей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удобно для контроля частоты ошибок и производительности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быстрый rollback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5"/>
          <p:cNvSpPr txBox="1"/>
          <p:nvPr>
            <p:ph idx="3" type="body"/>
          </p:nvPr>
        </p:nvSpPr>
        <p:spPr>
          <a:xfrm>
            <a:off x="4670108" y="1115982"/>
            <a:ext cx="4145400" cy="399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Минусы</a:t>
            </a:r>
            <a:endParaRPr/>
          </a:p>
        </p:txBody>
      </p:sp>
      <p:sp>
        <p:nvSpPr>
          <p:cNvPr id="407" name="Google Shape;407;p55"/>
          <p:cNvSpPr txBox="1"/>
          <p:nvPr>
            <p:ph idx="4" type="body"/>
          </p:nvPr>
        </p:nvSpPr>
        <p:spPr>
          <a:xfrm>
            <a:off x="4670108" y="1624888"/>
            <a:ext cx="41454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медленный rollout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могут потребоваться  липкие сессии(</a:t>
            </a:r>
            <a:r>
              <a:rPr i="1" lang="en-US"/>
              <a:t>sticky sessions</a:t>
            </a:r>
            <a:r>
              <a:rPr lang="en-US"/>
              <a:t>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точное переключение трафика потребует дополнительных инструментов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6"/>
          <p:cNvSpPr txBox="1"/>
          <p:nvPr>
            <p:ph type="title"/>
          </p:nvPr>
        </p:nvSpPr>
        <p:spPr>
          <a:xfrm>
            <a:off x="628650" y="18389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"/>
              <a:buNone/>
            </a:pPr>
            <a:r>
              <a:rPr lang="en-US">
                <a:solidFill>
                  <a:srgbClr val="000000"/>
                </a:solidFill>
              </a:rPr>
              <a:t>A/B Testing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3" name="Google Shape;413;p56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7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A/B testing</a:t>
            </a:r>
            <a:endParaRPr/>
          </a:p>
        </p:txBody>
      </p:sp>
      <p:sp>
        <p:nvSpPr>
          <p:cNvPr id="420" name="Google Shape;420;p57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1" name="Google Shape;4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350" y="759575"/>
            <a:ext cx="6349301" cy="38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8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A/B testing</a:t>
            </a:r>
            <a:r>
              <a:rPr lang="en-US"/>
              <a:t>: Requests graph </a:t>
            </a:r>
            <a:endParaRPr/>
          </a:p>
        </p:txBody>
      </p:sp>
      <p:sp>
        <p:nvSpPr>
          <p:cNvPr id="428" name="Google Shape;428;p58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9" name="Google Shape;4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0229"/>
            <a:ext cx="8839204" cy="2063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9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A/B testing</a:t>
            </a:r>
            <a:endParaRPr/>
          </a:p>
        </p:txBody>
      </p:sp>
      <p:sp>
        <p:nvSpPr>
          <p:cNvPr id="436" name="Google Shape;436;p59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7" name="Google Shape;437;p59"/>
          <p:cNvSpPr txBox="1"/>
          <p:nvPr>
            <p:ph idx="1" type="body"/>
          </p:nvPr>
        </p:nvSpPr>
        <p:spPr>
          <a:xfrm>
            <a:off x="262284" y="1115984"/>
            <a:ext cx="4145400" cy="399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Плюсы</a:t>
            </a:r>
            <a:endParaRPr/>
          </a:p>
        </p:txBody>
      </p:sp>
      <p:sp>
        <p:nvSpPr>
          <p:cNvPr id="438" name="Google Shape;438;p59"/>
          <p:cNvSpPr txBox="1"/>
          <p:nvPr>
            <p:ph idx="2" type="body"/>
          </p:nvPr>
        </p:nvSpPr>
        <p:spPr>
          <a:xfrm>
            <a:off x="262284" y="1624888"/>
            <a:ext cx="41454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несколько версий работают параллельно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полный контроль над распределением трафика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отличный инструмент, который можно использовать в бизнес-целях для повышения конверсии.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9"/>
          <p:cNvSpPr txBox="1"/>
          <p:nvPr>
            <p:ph idx="3" type="body"/>
          </p:nvPr>
        </p:nvSpPr>
        <p:spPr>
          <a:xfrm>
            <a:off x="4670108" y="1115982"/>
            <a:ext cx="4145400" cy="399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Минусы</a:t>
            </a:r>
            <a:endParaRPr/>
          </a:p>
        </p:txBody>
      </p:sp>
      <p:sp>
        <p:nvSpPr>
          <p:cNvPr id="440" name="Google Shape;440;p59"/>
          <p:cNvSpPr txBox="1"/>
          <p:nvPr>
            <p:ph idx="4" type="body"/>
          </p:nvPr>
        </p:nvSpPr>
        <p:spPr>
          <a:xfrm>
            <a:off x="4670108" y="1624888"/>
            <a:ext cx="41454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требуется хороший балансировщик нагрузки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• трудно устранить ошибки для определенной сессии, распределенная трассировка становится обязательной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>
            <p:ph type="title"/>
          </p:nvPr>
        </p:nvSpPr>
        <p:spPr>
          <a:xfrm>
            <a:off x="628650" y="1838920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compare them ;)</a:t>
            </a:r>
            <a:endParaRPr/>
          </a:p>
        </p:txBody>
      </p:sp>
      <p:sp>
        <p:nvSpPr>
          <p:cNvPr id="447" name="Google Shape;447;p60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Basic concepts: Deployment</a:t>
            </a:r>
            <a:endParaRPr/>
          </a:p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262284" y="1115984"/>
            <a:ext cx="8565600" cy="299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2100"/>
              <a:t>Deployment</a:t>
            </a:r>
            <a:r>
              <a:rPr lang="en-US" sz="2100"/>
              <a:t> — это объект Kubernetes, </a:t>
            </a:r>
            <a:r>
              <a:rPr lang="en-US" sz="2100"/>
              <a:t>представляющий декларативные обновления для модулей </a:t>
            </a:r>
            <a:r>
              <a:rPr b="1" lang="en-US" sz="2100"/>
              <a:t>Pod</a:t>
            </a:r>
            <a:r>
              <a:rPr lang="en-US" sz="2100"/>
              <a:t> и </a:t>
            </a:r>
            <a:r>
              <a:rPr b="1" lang="en-US" sz="2100"/>
              <a:t>ReplicaSets</a:t>
            </a:r>
            <a:r>
              <a:rPr lang="en-US" sz="2100"/>
              <a:t>.</a:t>
            </a:r>
            <a:endParaRPr sz="2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/>
              <a:t>Вы описываете желаемое состояние в </a:t>
            </a:r>
            <a:r>
              <a:rPr i="1" lang="en-US" sz="2100"/>
              <a:t>deployment</a:t>
            </a:r>
            <a:r>
              <a:rPr lang="en-US" sz="2100"/>
              <a:t>, а </a:t>
            </a:r>
            <a:r>
              <a:rPr i="1" lang="en-US" sz="2100"/>
              <a:t>Deployment Controller</a:t>
            </a:r>
            <a:r>
              <a:rPr lang="en-US" sz="2100"/>
              <a:t> изменяет фактическое состояние на желаемое с контролируемой скоростью. Вы можете определить </a:t>
            </a:r>
            <a:r>
              <a:rPr i="1" lang="en-US" sz="2100"/>
              <a:t>Deployments</a:t>
            </a:r>
            <a:r>
              <a:rPr lang="en-US" sz="2100"/>
              <a:t> для создания новых </a:t>
            </a:r>
            <a:r>
              <a:rPr i="1" lang="en-US" sz="2100"/>
              <a:t>ReplicaSets</a:t>
            </a:r>
            <a:r>
              <a:rPr lang="en-US" sz="2100"/>
              <a:t> или для удаления существующих </a:t>
            </a:r>
            <a:r>
              <a:rPr i="1" lang="en-US" sz="2100"/>
              <a:t>deployments</a:t>
            </a:r>
            <a:r>
              <a:rPr lang="en-US" sz="2100"/>
              <a:t> и использования всех их ресурсов с новыми deployments.</a:t>
            </a:r>
            <a:endParaRPr sz="21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1"/>
          <p:cNvSpPr txBox="1"/>
          <p:nvPr>
            <p:ph idx="12" type="sldNum"/>
          </p:nvPr>
        </p:nvSpPr>
        <p:spPr>
          <a:xfrm>
            <a:off x="8485080" y="4613141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54" name="Google Shape;454;p61"/>
          <p:cNvGraphicFramePr/>
          <p:nvPr/>
        </p:nvGraphicFramePr>
        <p:xfrm>
          <a:off x="194100" y="2564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{CA733E63-BCF5-4CBB-B9F9-3D8107901C73}</a:tableStyleId>
              </a:tblPr>
              <a:tblGrid>
                <a:gridCol w="1216800"/>
                <a:gridCol w="972150"/>
                <a:gridCol w="1094475"/>
                <a:gridCol w="1094475"/>
                <a:gridCol w="1094475"/>
                <a:gridCol w="911000"/>
                <a:gridCol w="1277950"/>
                <a:gridCol w="1094475"/>
              </a:tblGrid>
              <a:tr h="54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/>
                        <a:t>Strategy</a:t>
                      </a:r>
                      <a:endParaRPr b="1" i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/>
                        <a:t>Zero downtime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/>
                        <a:t>Real traffic testing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/>
                        <a:t>Targeted users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/>
                        <a:t>Cloud cost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/>
                        <a:t>Rollback duration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300"/>
                        <a:t>Negative impact on user</a:t>
                      </a:r>
                      <a:endParaRPr i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/>
                        <a:t>Complexity of setup</a:t>
                      </a:r>
                      <a:endParaRPr i="1"/>
                    </a:p>
                  </a:txBody>
                  <a:tcPr marT="91425" marB="91425" marR="91425" marL="91425"/>
                </a:tc>
              </a:tr>
              <a:tr h="84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Rolling Update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4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Recreate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4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Blue/Green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4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Canary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4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A/B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55" name="Google Shape;455;p61"/>
          <p:cNvSpPr/>
          <p:nvPr/>
        </p:nvSpPr>
        <p:spPr>
          <a:xfrm>
            <a:off x="1678150" y="1133338"/>
            <a:ext cx="392700" cy="308700"/>
          </a:xfrm>
          <a:prstGeom prst="mathPlus">
            <a:avLst>
              <a:gd fmla="val 23520" name="adj1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1"/>
          <p:cNvSpPr/>
          <p:nvPr/>
        </p:nvSpPr>
        <p:spPr>
          <a:xfrm>
            <a:off x="1678150" y="1949863"/>
            <a:ext cx="392700" cy="415800"/>
          </a:xfrm>
          <a:prstGeom prst="mathMinus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1"/>
          <p:cNvSpPr/>
          <p:nvPr/>
        </p:nvSpPr>
        <p:spPr>
          <a:xfrm>
            <a:off x="1678150" y="2873488"/>
            <a:ext cx="392700" cy="308700"/>
          </a:xfrm>
          <a:prstGeom prst="mathPlus">
            <a:avLst>
              <a:gd fmla="val 23520" name="adj1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1"/>
          <p:cNvSpPr/>
          <p:nvPr/>
        </p:nvSpPr>
        <p:spPr>
          <a:xfrm>
            <a:off x="1678150" y="3529788"/>
            <a:ext cx="392700" cy="308700"/>
          </a:xfrm>
          <a:prstGeom prst="mathPlus">
            <a:avLst>
              <a:gd fmla="val 23520" name="adj1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1"/>
          <p:cNvSpPr/>
          <p:nvPr/>
        </p:nvSpPr>
        <p:spPr>
          <a:xfrm>
            <a:off x="1646075" y="4128688"/>
            <a:ext cx="392700" cy="308700"/>
          </a:xfrm>
          <a:prstGeom prst="mathPlus">
            <a:avLst>
              <a:gd fmla="val 23520" name="adj1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1"/>
          <p:cNvSpPr/>
          <p:nvPr/>
        </p:nvSpPr>
        <p:spPr>
          <a:xfrm>
            <a:off x="2721975" y="4128688"/>
            <a:ext cx="392700" cy="308700"/>
          </a:xfrm>
          <a:prstGeom prst="mathPlus">
            <a:avLst>
              <a:gd fmla="val 23520" name="adj1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1"/>
          <p:cNvSpPr/>
          <p:nvPr/>
        </p:nvSpPr>
        <p:spPr>
          <a:xfrm>
            <a:off x="2678675" y="3529788"/>
            <a:ext cx="392700" cy="308700"/>
          </a:xfrm>
          <a:prstGeom prst="mathPlus">
            <a:avLst>
              <a:gd fmla="val 23520" name="adj1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1"/>
          <p:cNvSpPr/>
          <p:nvPr/>
        </p:nvSpPr>
        <p:spPr>
          <a:xfrm>
            <a:off x="2678675" y="2823788"/>
            <a:ext cx="392700" cy="415800"/>
          </a:xfrm>
          <a:prstGeom prst="mathMinus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1"/>
          <p:cNvSpPr/>
          <p:nvPr/>
        </p:nvSpPr>
        <p:spPr>
          <a:xfrm>
            <a:off x="2678675" y="1949863"/>
            <a:ext cx="392700" cy="415800"/>
          </a:xfrm>
          <a:prstGeom prst="mathMinus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1"/>
          <p:cNvSpPr/>
          <p:nvPr/>
        </p:nvSpPr>
        <p:spPr>
          <a:xfrm>
            <a:off x="2678675" y="1104363"/>
            <a:ext cx="392700" cy="415800"/>
          </a:xfrm>
          <a:prstGeom prst="mathMinus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1"/>
          <p:cNvSpPr/>
          <p:nvPr/>
        </p:nvSpPr>
        <p:spPr>
          <a:xfrm>
            <a:off x="3822850" y="1104363"/>
            <a:ext cx="392700" cy="415800"/>
          </a:xfrm>
          <a:prstGeom prst="mathMinus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1"/>
          <p:cNvSpPr/>
          <p:nvPr/>
        </p:nvSpPr>
        <p:spPr>
          <a:xfrm>
            <a:off x="3822850" y="1949863"/>
            <a:ext cx="392700" cy="415800"/>
          </a:xfrm>
          <a:prstGeom prst="mathMinus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1"/>
          <p:cNvSpPr/>
          <p:nvPr/>
        </p:nvSpPr>
        <p:spPr>
          <a:xfrm>
            <a:off x="3822850" y="2823788"/>
            <a:ext cx="392700" cy="415800"/>
          </a:xfrm>
          <a:prstGeom prst="mathMinus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1"/>
          <p:cNvSpPr/>
          <p:nvPr/>
        </p:nvSpPr>
        <p:spPr>
          <a:xfrm>
            <a:off x="3822850" y="3476238"/>
            <a:ext cx="392700" cy="415800"/>
          </a:xfrm>
          <a:prstGeom prst="mathMinus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1"/>
          <p:cNvSpPr/>
          <p:nvPr/>
        </p:nvSpPr>
        <p:spPr>
          <a:xfrm>
            <a:off x="3822850" y="4128688"/>
            <a:ext cx="392700" cy="308700"/>
          </a:xfrm>
          <a:prstGeom prst="mathPlus">
            <a:avLst>
              <a:gd fmla="val 23520" name="adj1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1"/>
          <p:cNvSpPr/>
          <p:nvPr/>
        </p:nvSpPr>
        <p:spPr>
          <a:xfrm>
            <a:off x="4883525" y="1277113"/>
            <a:ext cx="134700" cy="97800"/>
          </a:xfrm>
          <a:prstGeom prst="rect">
            <a:avLst/>
          </a:prstGeom>
          <a:solidFill>
            <a:srgbClr val="139ED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1"/>
          <p:cNvSpPr/>
          <p:nvPr/>
        </p:nvSpPr>
        <p:spPr>
          <a:xfrm>
            <a:off x="5018225" y="1277113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1"/>
          <p:cNvSpPr/>
          <p:nvPr/>
        </p:nvSpPr>
        <p:spPr>
          <a:xfrm>
            <a:off x="5152925" y="1277113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61"/>
          <p:cNvSpPr/>
          <p:nvPr/>
        </p:nvSpPr>
        <p:spPr>
          <a:xfrm>
            <a:off x="4883525" y="2108863"/>
            <a:ext cx="134700" cy="97800"/>
          </a:xfrm>
          <a:prstGeom prst="rect">
            <a:avLst/>
          </a:prstGeom>
          <a:solidFill>
            <a:srgbClr val="139ED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1"/>
          <p:cNvSpPr/>
          <p:nvPr/>
        </p:nvSpPr>
        <p:spPr>
          <a:xfrm>
            <a:off x="5018225" y="2108863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1"/>
          <p:cNvSpPr/>
          <p:nvPr/>
        </p:nvSpPr>
        <p:spPr>
          <a:xfrm>
            <a:off x="5152925" y="2108863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1"/>
          <p:cNvSpPr/>
          <p:nvPr/>
        </p:nvSpPr>
        <p:spPr>
          <a:xfrm>
            <a:off x="4883525" y="2982788"/>
            <a:ext cx="134700" cy="97800"/>
          </a:xfrm>
          <a:prstGeom prst="rect">
            <a:avLst/>
          </a:prstGeom>
          <a:solidFill>
            <a:srgbClr val="139ED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1"/>
          <p:cNvSpPr/>
          <p:nvPr/>
        </p:nvSpPr>
        <p:spPr>
          <a:xfrm>
            <a:off x="5018225" y="2982788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1"/>
          <p:cNvSpPr/>
          <p:nvPr/>
        </p:nvSpPr>
        <p:spPr>
          <a:xfrm>
            <a:off x="5152925" y="2982788"/>
            <a:ext cx="134700" cy="97800"/>
          </a:xfrm>
          <a:prstGeom prst="rect">
            <a:avLst/>
          </a:prstGeom>
          <a:solidFill>
            <a:srgbClr val="139ED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1"/>
          <p:cNvSpPr/>
          <p:nvPr/>
        </p:nvSpPr>
        <p:spPr>
          <a:xfrm>
            <a:off x="4883525" y="3635238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1"/>
          <p:cNvSpPr/>
          <p:nvPr/>
        </p:nvSpPr>
        <p:spPr>
          <a:xfrm>
            <a:off x="5018225" y="3635238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1"/>
          <p:cNvSpPr/>
          <p:nvPr/>
        </p:nvSpPr>
        <p:spPr>
          <a:xfrm>
            <a:off x="5152925" y="3635238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1"/>
          <p:cNvSpPr/>
          <p:nvPr/>
        </p:nvSpPr>
        <p:spPr>
          <a:xfrm>
            <a:off x="4883525" y="4234138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1"/>
          <p:cNvSpPr/>
          <p:nvPr/>
        </p:nvSpPr>
        <p:spPr>
          <a:xfrm>
            <a:off x="5018225" y="4234138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1"/>
          <p:cNvSpPr/>
          <p:nvPr/>
        </p:nvSpPr>
        <p:spPr>
          <a:xfrm>
            <a:off x="5152925" y="4234138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1"/>
          <p:cNvSpPr/>
          <p:nvPr/>
        </p:nvSpPr>
        <p:spPr>
          <a:xfrm>
            <a:off x="5955600" y="4234138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1"/>
          <p:cNvSpPr/>
          <p:nvPr/>
        </p:nvSpPr>
        <p:spPr>
          <a:xfrm>
            <a:off x="6090300" y="4234138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61"/>
          <p:cNvSpPr/>
          <p:nvPr/>
        </p:nvSpPr>
        <p:spPr>
          <a:xfrm>
            <a:off x="6225000" y="4234138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1"/>
          <p:cNvSpPr/>
          <p:nvPr/>
        </p:nvSpPr>
        <p:spPr>
          <a:xfrm>
            <a:off x="5955600" y="3635238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1"/>
          <p:cNvSpPr/>
          <p:nvPr/>
        </p:nvSpPr>
        <p:spPr>
          <a:xfrm>
            <a:off x="6090300" y="3635238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1"/>
          <p:cNvSpPr/>
          <p:nvPr/>
        </p:nvSpPr>
        <p:spPr>
          <a:xfrm>
            <a:off x="6225000" y="3635238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61"/>
          <p:cNvSpPr/>
          <p:nvPr/>
        </p:nvSpPr>
        <p:spPr>
          <a:xfrm>
            <a:off x="5955600" y="2982788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61"/>
          <p:cNvSpPr/>
          <p:nvPr/>
        </p:nvSpPr>
        <p:spPr>
          <a:xfrm>
            <a:off x="6090300" y="2982788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61"/>
          <p:cNvSpPr/>
          <p:nvPr/>
        </p:nvSpPr>
        <p:spPr>
          <a:xfrm>
            <a:off x="6225000" y="2982788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1"/>
          <p:cNvSpPr/>
          <p:nvPr/>
        </p:nvSpPr>
        <p:spPr>
          <a:xfrm>
            <a:off x="5921250" y="2108863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1"/>
          <p:cNvSpPr/>
          <p:nvPr/>
        </p:nvSpPr>
        <p:spPr>
          <a:xfrm>
            <a:off x="6055950" y="2108863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1"/>
          <p:cNvSpPr/>
          <p:nvPr/>
        </p:nvSpPr>
        <p:spPr>
          <a:xfrm>
            <a:off x="6190650" y="2108863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1"/>
          <p:cNvSpPr/>
          <p:nvPr/>
        </p:nvSpPr>
        <p:spPr>
          <a:xfrm>
            <a:off x="5921250" y="1277113"/>
            <a:ext cx="134700" cy="97800"/>
          </a:xfrm>
          <a:prstGeom prst="rect">
            <a:avLst/>
          </a:prstGeom>
          <a:solidFill>
            <a:srgbClr val="139ED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1"/>
          <p:cNvSpPr/>
          <p:nvPr/>
        </p:nvSpPr>
        <p:spPr>
          <a:xfrm>
            <a:off x="6055950" y="1277113"/>
            <a:ext cx="134700" cy="97800"/>
          </a:xfrm>
          <a:prstGeom prst="rect">
            <a:avLst/>
          </a:prstGeom>
          <a:solidFill>
            <a:srgbClr val="139ED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1"/>
          <p:cNvSpPr/>
          <p:nvPr/>
        </p:nvSpPr>
        <p:spPr>
          <a:xfrm>
            <a:off x="6190650" y="1277113"/>
            <a:ext cx="134700" cy="97800"/>
          </a:xfrm>
          <a:prstGeom prst="rect">
            <a:avLst/>
          </a:prstGeom>
          <a:solidFill>
            <a:srgbClr val="139ED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1"/>
          <p:cNvSpPr/>
          <p:nvPr/>
        </p:nvSpPr>
        <p:spPr>
          <a:xfrm>
            <a:off x="7015500" y="1277113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1"/>
          <p:cNvSpPr/>
          <p:nvPr/>
        </p:nvSpPr>
        <p:spPr>
          <a:xfrm>
            <a:off x="7150200" y="1277113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61"/>
          <p:cNvSpPr/>
          <p:nvPr/>
        </p:nvSpPr>
        <p:spPr>
          <a:xfrm>
            <a:off x="7284900" y="1277113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61"/>
          <p:cNvSpPr/>
          <p:nvPr/>
        </p:nvSpPr>
        <p:spPr>
          <a:xfrm>
            <a:off x="7015500" y="2108863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1"/>
          <p:cNvSpPr/>
          <p:nvPr/>
        </p:nvSpPr>
        <p:spPr>
          <a:xfrm>
            <a:off x="7150200" y="2108863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1"/>
          <p:cNvSpPr/>
          <p:nvPr/>
        </p:nvSpPr>
        <p:spPr>
          <a:xfrm>
            <a:off x="7284900" y="2108863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1"/>
          <p:cNvSpPr/>
          <p:nvPr/>
        </p:nvSpPr>
        <p:spPr>
          <a:xfrm>
            <a:off x="7015500" y="2978938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1"/>
          <p:cNvSpPr/>
          <p:nvPr/>
        </p:nvSpPr>
        <p:spPr>
          <a:xfrm>
            <a:off x="7150200" y="2978938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1"/>
          <p:cNvSpPr/>
          <p:nvPr/>
        </p:nvSpPr>
        <p:spPr>
          <a:xfrm>
            <a:off x="7284900" y="2978938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1"/>
          <p:cNvSpPr/>
          <p:nvPr/>
        </p:nvSpPr>
        <p:spPr>
          <a:xfrm>
            <a:off x="7015500" y="3635238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1"/>
          <p:cNvSpPr/>
          <p:nvPr/>
        </p:nvSpPr>
        <p:spPr>
          <a:xfrm>
            <a:off x="7150200" y="3635238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1"/>
          <p:cNvSpPr/>
          <p:nvPr/>
        </p:nvSpPr>
        <p:spPr>
          <a:xfrm>
            <a:off x="7284900" y="3635238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1"/>
          <p:cNvSpPr/>
          <p:nvPr/>
        </p:nvSpPr>
        <p:spPr>
          <a:xfrm>
            <a:off x="7015500" y="4234138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1"/>
          <p:cNvSpPr/>
          <p:nvPr/>
        </p:nvSpPr>
        <p:spPr>
          <a:xfrm>
            <a:off x="7150200" y="4234138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1"/>
          <p:cNvSpPr/>
          <p:nvPr/>
        </p:nvSpPr>
        <p:spPr>
          <a:xfrm>
            <a:off x="7284900" y="4234138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1"/>
          <p:cNvSpPr/>
          <p:nvPr/>
        </p:nvSpPr>
        <p:spPr>
          <a:xfrm>
            <a:off x="8244450" y="1277113"/>
            <a:ext cx="134700" cy="97800"/>
          </a:xfrm>
          <a:prstGeom prst="rect">
            <a:avLst/>
          </a:prstGeom>
          <a:solidFill>
            <a:srgbClr val="139ED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1"/>
          <p:cNvSpPr/>
          <p:nvPr/>
        </p:nvSpPr>
        <p:spPr>
          <a:xfrm>
            <a:off x="8379150" y="1277113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1"/>
          <p:cNvSpPr/>
          <p:nvPr/>
        </p:nvSpPr>
        <p:spPr>
          <a:xfrm>
            <a:off x="8513850" y="1277113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1"/>
          <p:cNvSpPr/>
          <p:nvPr/>
        </p:nvSpPr>
        <p:spPr>
          <a:xfrm>
            <a:off x="8244450" y="2108863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1"/>
          <p:cNvSpPr/>
          <p:nvPr/>
        </p:nvSpPr>
        <p:spPr>
          <a:xfrm>
            <a:off x="8379150" y="2108863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61"/>
          <p:cNvSpPr/>
          <p:nvPr/>
        </p:nvSpPr>
        <p:spPr>
          <a:xfrm>
            <a:off x="8513850" y="2108863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1"/>
          <p:cNvSpPr/>
          <p:nvPr/>
        </p:nvSpPr>
        <p:spPr>
          <a:xfrm>
            <a:off x="8244450" y="2982788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1"/>
          <p:cNvSpPr/>
          <p:nvPr/>
        </p:nvSpPr>
        <p:spPr>
          <a:xfrm>
            <a:off x="8379150" y="2982788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1"/>
          <p:cNvSpPr/>
          <p:nvPr/>
        </p:nvSpPr>
        <p:spPr>
          <a:xfrm>
            <a:off x="8513850" y="2982788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1"/>
          <p:cNvSpPr/>
          <p:nvPr/>
        </p:nvSpPr>
        <p:spPr>
          <a:xfrm>
            <a:off x="8244450" y="3635238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1"/>
          <p:cNvSpPr/>
          <p:nvPr/>
        </p:nvSpPr>
        <p:spPr>
          <a:xfrm>
            <a:off x="8379150" y="3635238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61"/>
          <p:cNvSpPr/>
          <p:nvPr/>
        </p:nvSpPr>
        <p:spPr>
          <a:xfrm>
            <a:off x="8513850" y="3635238"/>
            <a:ext cx="134700" cy="9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1"/>
          <p:cNvSpPr/>
          <p:nvPr/>
        </p:nvSpPr>
        <p:spPr>
          <a:xfrm>
            <a:off x="8244450" y="4234138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61"/>
          <p:cNvSpPr/>
          <p:nvPr/>
        </p:nvSpPr>
        <p:spPr>
          <a:xfrm>
            <a:off x="8379150" y="4234138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1"/>
          <p:cNvSpPr/>
          <p:nvPr/>
        </p:nvSpPr>
        <p:spPr>
          <a:xfrm>
            <a:off x="8513850" y="4234138"/>
            <a:ext cx="134700" cy="9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2"/>
          <p:cNvSpPr txBox="1"/>
          <p:nvPr>
            <p:ph type="title"/>
          </p:nvPr>
        </p:nvSpPr>
        <p:spPr>
          <a:xfrm>
            <a:off x="628650" y="1838920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best strategy?</a:t>
            </a:r>
            <a:endParaRPr/>
          </a:p>
        </p:txBody>
      </p:sp>
      <p:sp>
        <p:nvSpPr>
          <p:cNvPr id="536" name="Google Shape;536;p62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3"/>
          <p:cNvSpPr txBox="1"/>
          <p:nvPr>
            <p:ph type="title"/>
          </p:nvPr>
        </p:nvSpPr>
        <p:spPr>
          <a:xfrm>
            <a:off x="628650" y="1838920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There's no best</a:t>
            </a:r>
            <a:r>
              <a:rPr lang="en-US"/>
              <a:t> strategy</a:t>
            </a:r>
            <a:r>
              <a:rPr lang="en-US"/>
              <a:t>.</a:t>
            </a:r>
            <a:endParaRPr/>
          </a:p>
        </p:txBody>
      </p:sp>
      <p:sp>
        <p:nvSpPr>
          <p:cNvPr id="543" name="Google Shape;543;p63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4"/>
          <p:cNvSpPr txBox="1"/>
          <p:nvPr>
            <p:ph type="title"/>
          </p:nvPr>
        </p:nvSpPr>
        <p:spPr>
          <a:xfrm>
            <a:off x="628650" y="1838920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how to choose one?</a:t>
            </a:r>
            <a:endParaRPr/>
          </a:p>
        </p:txBody>
      </p:sp>
      <p:sp>
        <p:nvSpPr>
          <p:cNvPr id="550" name="Google Shape;550;p64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5"/>
          <p:cNvSpPr txBox="1"/>
          <p:nvPr>
            <p:ph type="title"/>
          </p:nvPr>
        </p:nvSpPr>
        <p:spPr>
          <a:xfrm>
            <a:off x="274320" y="256032"/>
            <a:ext cx="7772400" cy="475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Критерии</a:t>
            </a:r>
            <a:endParaRPr/>
          </a:p>
        </p:txBody>
      </p:sp>
      <p:sp>
        <p:nvSpPr>
          <p:cNvPr id="557" name="Google Shape;557;p65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8" name="Google Shape;558;p65"/>
          <p:cNvSpPr txBox="1"/>
          <p:nvPr>
            <p:ph idx="1" type="body"/>
          </p:nvPr>
        </p:nvSpPr>
        <p:spPr>
          <a:xfrm>
            <a:off x="274325" y="914400"/>
            <a:ext cx="8595300" cy="3657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/>
              <a:t>Доступность (</a:t>
            </a:r>
            <a:r>
              <a:rPr i="1" lang="en-US" sz="1700"/>
              <a:t>Availability</a:t>
            </a:r>
            <a:r>
              <a:rPr b="1" lang="en-US" sz="1700"/>
              <a:t>):</a:t>
            </a:r>
            <a:r>
              <a:rPr lang="en-US" sz="1700"/>
              <a:t> Может ли ваше приложение быть недоступно в течение определенного периода времени?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/>
              <a:t>Критичность(</a:t>
            </a:r>
            <a:r>
              <a:rPr i="1" lang="en-US" sz="1700"/>
              <a:t>Criticity</a:t>
            </a:r>
            <a:r>
              <a:rPr b="1" lang="en-US" sz="1700"/>
              <a:t>)</a:t>
            </a:r>
            <a:r>
              <a:rPr lang="en-US" sz="1700"/>
              <a:t>: рискуете ли вы чем-то, если во время деплоя возникает проблема? (например, целостность базы данных)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/>
              <a:t>Критическое изменение(</a:t>
            </a:r>
            <a:r>
              <a:rPr i="1" lang="en-US" sz="1700"/>
              <a:t>Breaking change</a:t>
            </a:r>
            <a:r>
              <a:rPr b="1" lang="en-US" sz="1700"/>
              <a:t>)</a:t>
            </a:r>
            <a:r>
              <a:rPr lang="en-US" sz="1700"/>
              <a:t>: Будете ли вы развертывать новую версию с критическим изменением?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/>
              <a:t>Бюджет(</a:t>
            </a:r>
            <a:r>
              <a:rPr i="1" lang="en-US" sz="1700"/>
              <a:t>Budget</a:t>
            </a:r>
            <a:r>
              <a:rPr b="1" lang="en-US" sz="1700"/>
              <a:t>)</a:t>
            </a:r>
            <a:r>
              <a:rPr lang="en-US" sz="1700"/>
              <a:t>: У вас большой бюджет на инфраструктуру?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/>
              <a:t>Управление трафиком(</a:t>
            </a:r>
            <a:r>
              <a:rPr i="1" lang="en-US" sz="1700"/>
              <a:t>Traffic management</a:t>
            </a:r>
            <a:r>
              <a:rPr b="1" lang="en-US" sz="1700"/>
              <a:t>):</a:t>
            </a:r>
            <a:r>
              <a:rPr lang="en-US" sz="1700"/>
              <a:t> есть ли у вас что-нибудь, чтобы легко управлять трафиком вашего приложения?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6"/>
          <p:cNvSpPr txBox="1"/>
          <p:nvPr>
            <p:ph type="title"/>
          </p:nvPr>
        </p:nvSpPr>
        <p:spPr>
          <a:xfrm>
            <a:off x="274320" y="256032"/>
            <a:ext cx="7772400" cy="475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Выводы основанные на опыте:</a:t>
            </a:r>
            <a:endParaRPr/>
          </a:p>
        </p:txBody>
      </p:sp>
      <p:sp>
        <p:nvSpPr>
          <p:cNvPr id="565" name="Google Shape;565;p66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6" name="Google Shape;566;p66"/>
          <p:cNvSpPr txBox="1"/>
          <p:nvPr>
            <p:ph idx="1" type="body"/>
          </p:nvPr>
        </p:nvSpPr>
        <p:spPr>
          <a:xfrm>
            <a:off x="274325" y="914400"/>
            <a:ext cx="8595300" cy="3657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-US" sz="1500"/>
              <a:t>Recreate:</a:t>
            </a:r>
            <a:r>
              <a:rPr lang="en-US" sz="1500"/>
              <a:t> для простых и малоиспользуемых приложений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-US" sz="1500"/>
              <a:t>Rolling update: </a:t>
            </a:r>
            <a:r>
              <a:rPr lang="en-US" sz="1500"/>
              <a:t>для «простых обновлений».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-US" sz="1500"/>
              <a:t>Canary:</a:t>
            </a:r>
            <a:r>
              <a:rPr lang="en-US" sz="1500"/>
              <a:t> для огромного обновления без нарушения изменений или открытия новой большой функции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-US" sz="1500"/>
              <a:t>Blue/Green: </a:t>
            </a:r>
            <a:r>
              <a:rPr lang="en-US" sz="1500"/>
              <a:t>для миграции инфраструктуры или перезаписи приложения без изменения функций.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-US" sz="1500"/>
              <a:t>Rainbow: </a:t>
            </a:r>
            <a:r>
              <a:rPr lang="en-US" sz="1500"/>
              <a:t>в случае нарушения изменений с помощью вспомогательной стратегии, чтобы быть уверенным, что количество разных версий не будет расти, и все потребители будут выполнять обновление «быстро»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-US" sz="1500"/>
              <a:t>A/B testing:</a:t>
            </a:r>
            <a:r>
              <a:rPr lang="en-US" sz="1500"/>
              <a:t> когда вы хотите протестировать некоторые пользовательские интерфейсы и посмотреть, какой из них наиболее эффективен.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7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3" name="Google Shape;57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00" y="0"/>
            <a:ext cx="8250400" cy="46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8"/>
          <p:cNvSpPr txBox="1"/>
          <p:nvPr>
            <p:ph type="ctrTitle"/>
          </p:nvPr>
        </p:nvSpPr>
        <p:spPr>
          <a:xfrm>
            <a:off x="1301462" y="2159989"/>
            <a:ext cx="6541200" cy="1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"/>
              <a:buNone/>
            </a:pPr>
            <a:r>
              <a:rPr lang="en-US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[</a:t>
            </a:r>
            <a:r>
              <a:rPr lang="en-US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 </a:t>
            </a:r>
            <a:r>
              <a:rPr lang="en-US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]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concepts: Deployment</a:t>
            </a:r>
            <a:endParaRPr/>
          </a:p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375" y="759575"/>
            <a:ext cx="7331250" cy="38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concepts: Services</a:t>
            </a:r>
            <a:endParaRPr/>
          </a:p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262284" y="1115984"/>
            <a:ext cx="8565600" cy="2992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2100"/>
              <a:t>Сервисы</a:t>
            </a:r>
            <a:r>
              <a:rPr lang="en-US" sz="2100"/>
              <a:t>(</a:t>
            </a:r>
            <a:r>
              <a:rPr i="1" lang="en-US" sz="2100"/>
              <a:t>Services</a:t>
            </a:r>
            <a:r>
              <a:rPr lang="en-US" sz="2100"/>
              <a:t>) — заботятся о сетевых задачах, связи между подами внутри кластера. Причина этого в том, что жизнь пода очень коротка. Их можно создать и убить за очень короткое время. И каждый раз IP-адрес может меняться, поэтому другим модулям внутри кластера необходимо будет постоянно обновлять адреса всех зависимых приложений (</a:t>
            </a:r>
            <a:r>
              <a:rPr i="1" lang="en-US" sz="2100"/>
              <a:t>service discovery</a:t>
            </a:r>
            <a:r>
              <a:rPr lang="en-US" sz="2100"/>
              <a:t>). Более того, может быть случай, когда внутри кластера находится более одного экземпляра одного и того же приложения — службы заботятся о балансировке нагрузки трафика между этими модулями.</a:t>
            </a:r>
            <a:endParaRPr sz="2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262284" y="230679"/>
            <a:ext cx="7530900" cy="528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Basic concepts: Services</a:t>
            </a:r>
            <a:endParaRPr/>
          </a:p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641080" y="4761028"/>
            <a:ext cx="3930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762" y="759575"/>
            <a:ext cx="3444475" cy="38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628650" y="183892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"/>
              <a:buNone/>
            </a:pPr>
            <a:r>
              <a:rPr lang="en-US">
                <a:solidFill>
                  <a:srgbClr val="000000"/>
                </a:solidFill>
              </a:rPr>
              <a:t>Kubernetes dashboard demo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641080" y="4761028"/>
            <a:ext cx="39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Dev.Pro">
      <a:dk1>
        <a:srgbClr val="000000"/>
      </a:dk1>
      <a:lt1>
        <a:srgbClr val="FFFFFF"/>
      </a:lt1>
      <a:dk2>
        <a:srgbClr val="009ADA"/>
      </a:dk2>
      <a:lt2>
        <a:srgbClr val="FFFFFF"/>
      </a:lt2>
      <a:accent1>
        <a:srgbClr val="7F7F7F"/>
      </a:accent1>
      <a:accent2>
        <a:srgbClr val="FF0000"/>
      </a:accent2>
      <a:accent3>
        <a:srgbClr val="FFC000"/>
      </a:accent3>
      <a:accent4>
        <a:srgbClr val="FFFF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